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BB7A03B-79F0-4DB6-A181-AA6E606F3242}" styleName="">
    <a:wholeTbl>
      <a:tcStyle>
        <a:tcBdr/>
      </a:tcStyle>
    </a:wholeTbl>
    <a:band1H>
      <a:tcStyle>
        <a:tcBdr/>
      </a:tcStyle>
    </a:band1H>
    <a:band1V>
      <a:tcStyle>
        <a:tcBdr/>
      </a:tcStyle>
    </a:band1V>
    <a:lastCol>
      <a:tcStyle>
        <a:tcBdr/>
      </a:tcStyle>
    </a:lastCol>
    <a:firstCol>
      <a:tcStyle>
        <a:tcBdr/>
      </a:tcStyle>
    </a:firstCol>
    <a:lastRow>
      <a:tcStyle>
        <a:tcBdr/>
      </a:tcStyle>
    </a:lastRow>
    <a:firstRow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E8512F-FB62-0C8F-0433-E10F55BF552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1B387-D1B2-1B29-E60D-0EB49B8F2DA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6544B-42D7-D54B-A191-357060B7071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5DDC0-197F-731F-C00D-5A21A2F23727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97317E3-C9D7-4A29-A4FF-695C4FAF8543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06422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4E454-6719-2469-E9E4-46E62B3A72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solidFill>
            <a:srgbClr val="729FCF"/>
          </a:solidFill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93ECF-4591-6E28-1006-FF6B20FFD86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0DFB3BC-CDE7-3AEC-18BB-5A73456D471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BBCD3-B83B-08CE-3290-81A0B0E21920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86D71-919F-0962-D71A-769D72154BC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07F75-3D47-7E4A-B35E-A6565CF54C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DA7D6FC-8FD2-46D5-BFF6-D6E33BAE95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6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Carlito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FF94B-F012-D353-5FD0-CABE90065A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790171-331D-423B-9418-694C769239B4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1A011-770D-0024-920B-C34AC36E9B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F11C2-CEC6-85C0-F433-283C455DD9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07C18-D2C5-0C8F-AD11-B23F32795D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FA253D-FBE6-4567-8E4F-F087E47E7788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54740-7846-EAC0-5A0F-8AD58B9199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2D392-48E7-6438-9B56-88A873B929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6A437-9884-A015-2D4F-C2E6E21CF5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204E790-0448-4ED8-BDE5-B9FE577A56FA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DA71CF-191A-C0F9-8C50-B0F09DE5EB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4D8AF-E566-5198-900E-B56A7B316E4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83BBE-8EB7-0C28-73B1-E23B16DB316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76FB36F-9ED7-4FA6-9DA3-8BA733979104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38CE90-887A-9CB2-6D66-0D68FBECB6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73ADD-C348-FB23-4872-FCB42323CD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7EA276-24C8-5312-5008-6CB206995E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4242AAD-D540-489A-8A27-5096063E22EE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026D8-C127-4D53-C20E-4E1179A663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63953-2191-42AD-A15D-DF291CA923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004D1-FB13-9590-21C9-E32A6D547A7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4334628-E0E0-4E96-B721-08644A8B0B4D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1EC5F-518B-D4E7-895A-578E85CC5C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197B9-5B69-F1FC-0BD7-2E60B7E3C4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CFDB0-3836-E171-F9BF-DBD9991C7D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615341-740E-45D4-A355-4FB60800B9F2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DC773-B6D4-ED86-772F-8BA2575748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4C2C0E-02D1-3C96-7AF0-05C5B9BF06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B32E7-EB4A-7B4C-89AB-08633F1A7E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827DF95-E9D7-409C-A192-766CBD3DAA48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2BC8E-5C6C-D10A-EB8F-C2E7E648BA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6F2E2-87B5-90C0-185C-07B84A54E7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0D929-9BE8-6F73-A1F3-C30B9AFE6E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972A579-DC09-43B0-A952-A86CF4518EDE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06F68-0F79-2349-618E-BD83FB2D96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61721-E9A5-F3DC-502C-E4FDB75B61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C53E4-EA07-BF61-F41C-73CFF5A332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8289DC1-1A07-46E5-86CD-36DE46C08236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B8A593-536F-3CD2-58BE-3F7FE31249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86681-8257-D5C2-E103-0350C8AD10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89235-1830-3889-E363-9E3F8FE926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6FCE6C8-7337-4849-8487-B4B974F50F6E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551BB-ED70-E9BA-D97D-A4F79F73F23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B05AB-9DD5-0836-323B-547A33A75F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C885A-2F7B-B759-56B5-71E5B389B8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D53CC3-99E0-46D5-A591-6379E756068C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975DB-92AD-C2A7-4458-F5E7B2569D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F07E51-16D3-EF69-E640-2EBC173FFD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A3B02-CD63-A89C-F4D7-EBD5AA55A3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303DC7-99B0-4639-B2E1-E853624D5791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7F6BF-5F5A-DF5D-5013-F7BCF0089C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15B80-363F-2F54-8B11-9E2468F45A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A6A69-0466-E86F-3EF5-00DD1D8592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DCC526-9DC9-4EC2-B84A-69ED7E3D5A49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97B2D-EB0C-98FC-07C4-E99806DFE1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B0F782-79A2-E759-66FA-62726841F82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BE49-9ACD-A284-77CD-2950867DF2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529B595-49EB-4ECC-9CF5-C4B98CFD2F7B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AC2DE-C8FA-8863-DF64-828A074A2F3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EFAC4-B62B-4075-5315-58513A16C4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AD7BF-803E-B787-37B9-4463B98FD30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44660C-BA10-4B8E-B087-8F60898CDC69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8F726-641F-93F8-C102-7533E60B31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79AB9-9366-A8B8-E7AB-99ACB35CBB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D1DF-07CF-A634-E01A-69A1663CC4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6782B32-6F30-4865-9D18-B5A52140EC45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C5F9D-574D-5311-D733-F2CF273C6BB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87A3DD-5B30-D5DA-6DFF-1F2AF2D15B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3A1C6-2D20-03F0-AF21-290F216EED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F0935AF-5C40-41F0-8DDA-31ACC10D4A61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A8156-5AEF-B670-74BC-FC44AD1E45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848D8-A98C-3C52-73E5-8377F65E0B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4754A-FC46-D1A7-5358-DDEAC0A2AF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F20F85-2DEE-408C-8888-8ACF970BA244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98E1D-B5C7-DA1A-2C18-961DD84DEE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429C87-BFA9-D17C-EF34-C350C7906E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1297F-E806-A4C0-8B4A-523E4F639A1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548E1D3-F307-4B2B-8980-BE78E0B0A111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9A65F-7BC5-25A0-637F-12954DF032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0F1ED-515B-2E87-60F3-F7B0BAA021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1B700-7A3F-7F4B-7CEF-4725466D5C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D7AC76F-B423-4FA3-8AA8-878CBDF162AC}" type="slidenum"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DCCF8-BBC6-5BF9-A4AD-32A401DBB9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B7A14-F050-CD45-336D-688E71623F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980C6-03D8-2305-ACE7-4600DF4785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6A99B4E-1902-42CC-874D-B67DA9596AD6}" type="slidenum">
              <a:t>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0AE41-F989-B231-2B0B-DD90FD2F93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191B24-2D5B-C5E5-31F1-B94F33CB94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93D4F-55F9-4B40-BE05-289780AB17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134B218-4F1B-49B9-8BF1-F52F8D656222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1710A-F3A9-AC93-A482-6997F0B2B2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B5E4E-46DA-34C3-9255-35F8F44A4C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E68D-A3E7-67D9-7C6A-5CF76F18B9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800EE69-58C8-4B7E-B26A-721F805DB3B6}" type="slidenum">
              <a:t>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E3CA9-5CA2-FF13-D2E7-504FEEB564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472641-C396-35B9-87B7-98D9F11939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DC37F-9FAA-EB36-783B-D8CB0E0AEA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C5DA14C-1AAF-47E9-9518-1DA29F95EAE6}" type="slidenum">
              <a:t>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FCA4A-CF1B-1B2D-AFCD-CC60AEF130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6E77AE-CBBD-DC69-AA69-09C2FEF7AD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FD4DF-41CB-0A2C-F1E5-A6A2D17303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62CD60-C28D-49AC-96A5-5D14B5CE8DF3}" type="slidenum">
              <a:t>32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5E6CE-FADF-7B93-4A19-858674DF3B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9B560D-264C-7A2B-ABB2-52C4E6F744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C909B-3B00-75E2-CD20-B38164AFB0F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EF576E-0F29-4E78-AEAC-A00849D8AC58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BE027-9975-6320-A737-24B58BA1C5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76B3E-5152-7831-A29D-2B609702DC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F305-E371-0D33-4153-5DA09BE8285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CCAAF2C-F13E-4CE1-8D3C-5DAACBFB2FB3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CED72-C173-2565-F6B2-C1EF632A9B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A50AB-A1C3-227F-196A-97F2E43C07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19F39-FC8A-AB3B-B81A-0313E83E2E9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652EAA7-84A6-4BC0-944B-6C6C631FECB7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721A3-15D2-FE6B-87DD-94CDE89824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8B2A87-5025-562E-C068-4C4FA61A3F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15667-83DC-F45F-F2C1-3326AF33A1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85F571-39F0-47F6-949B-846753BECE79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F8812-0F93-E23E-25A1-C14A3D5CADE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BEE66-501C-6EDD-374B-2BA5FF38AE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EF725-E5B9-660B-D64E-7B57AD4E2A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F7AD10B-1C7A-4186-97EB-316ADA671F80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F36F61-DF5F-6208-EDAE-888F947EC7B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BFEEF-EC27-B41A-A7F7-B6810FC75B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804A3-CEC5-8901-9FB0-CF7AC7A274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3DE59D-F99E-4D56-823A-460B9C2EA59A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80728-7673-FEAD-79EA-6D92360A83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4851-65C2-3136-BC1B-C3E439D88D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66B9D-A226-222F-65DD-E6F971B976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C951A7-7B2F-4B2D-BCCF-0A186144DBED}" type="slidenum">
              <a:t>39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78AC0-B6EF-3E41-74B6-B73A53C393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8BAB7-0E6B-95DA-3254-5F737D02FB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A08DE-0133-8627-E0BC-9F69DDF428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175E180-3AFC-478E-A641-52B75D55C9AA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F25D7-15DD-4BD6-A33A-BA2D397FBC0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D51D8-6A4A-2E20-766D-43D5C140BD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17B9E-501D-177D-826F-67C39C7239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A7F701-39A9-40F2-BEF2-D3E49072EA75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35E5D-07BE-2F01-1F79-C10471751B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60C2B-90DA-BA09-936E-C37972D6BA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EB817-6294-1B68-E932-1309E7507D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70D1CA-8BC1-4173-A3D7-07D72E899F79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E096F-3593-C295-A5BC-4B6E01EFA4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DF288-7BB5-D60F-AB53-1E3667D8DC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D7206-0BA4-9407-4322-C22C114B48B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B9EBF2-29AF-492D-A53E-A90AE356EDE2}" type="slidenum">
              <a:t>42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0F738-5F00-1CB6-C4D7-D27B69C28B7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82719-73DD-EC96-8FD6-1BDDE6808E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DBE84-3294-29F1-6BB9-8A426B150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E2FD98-E227-45C1-B100-5C429E537379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B31B7-3FB1-94DC-B5DB-A1BF7A74C7D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285E3-19EF-F256-132A-AED103F290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6BAE5-95CE-9A95-CCA0-88E3EC5735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A1EEE5-AA30-494C-BFAA-0B97D6AB6CF8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B53E2-36C9-28DB-22BF-2B760FF058D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BEF7D-8F49-08E2-848A-818038AB37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83748-C5D9-A6FE-513F-653FCDC700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8AD4864-609A-4527-9D3D-3155D120F32C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9AE8E-C87C-AC89-A8BC-183FEAFE07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FA9F3-9391-AB87-3A28-A552F80139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CD4A8-9959-C4B0-4223-0E9AD5BF6A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B5BFE2-7D8D-4AE9-9E99-2C8E15930F82}" type="slidenum">
              <a:t>46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9A4EA-FD71-5AE9-5139-068D6F48113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8CB5C-D59A-DBDC-151E-132730DF58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5AD76-B394-2097-BF1C-E6AECBCDFB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16179C3-B255-4553-959D-8F1897F18E25}" type="slidenum">
              <a:t>47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926129-DD02-8168-8A0C-B4C0A097012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7EE43-8126-4041-87D2-2795063540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FFF41-14EB-987C-9BDA-DA45C34934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4631BA-045E-4B7C-BF91-23F3BD26F579}" type="slidenum">
              <a:t>48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10D7E-825E-A6B6-BFAC-82CE7208E2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E378F-07F1-CC87-8056-DDE09A7500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40753-BD21-7145-914A-4B1F42A0B2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8A5B924-A4DA-4523-92AF-57019BCBB212}" type="slidenum">
              <a:t>49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7920C-F9FE-EAD4-9E8A-1B9DC005251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014C4-3495-392F-0B1A-BFD812732E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DC1BF-BE2E-4EC9-A8F0-E936DFCF865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9619F89-892C-46FC-A714-FBE86C853737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EBE33-1BD6-B3D0-3827-FF1E344A19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95F71-7216-22CD-FF94-41C839C353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5EAD3-5E03-B19A-50EE-0374DE9E20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E6871BA-4998-4CBE-8CAF-8749C38F4F51}" type="slidenum">
              <a:t>50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7C3CC-2B5D-B492-F0C8-712FFA2B3B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0446D-2B78-6C3F-3C4B-19EDF87CE1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85B77-46F2-F8E3-C425-C1FF5EE6C5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C17FBFC-FB23-4671-B4D0-F0C1F75AA06E}" type="slidenum">
              <a:t>51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66A4C-A858-438A-65ED-50A2E4530B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D2DF4-9DA0-7B08-E259-65EC84CAC1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2C622-B896-9A1E-D2FC-D4ADDEB51E7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02A541-EC52-459D-948A-B317D2555473}" type="slidenum">
              <a:t>52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09131-9266-9D27-5F63-89B08FF9CB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26311-EB79-FEF6-20CD-5ECA43BF71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FCA8A-B6CC-5FCE-BA4E-C278E37E3B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2884848-6ED4-4CBD-984C-6FCBF2BE4719}" type="slidenum">
              <a:t>53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C320C-3D5C-DD74-D385-FD5D80E2A7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DDFC8-7192-ADF9-2D24-A87E7D9FCB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3F413-0AEE-31D1-359E-7501A075AE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12284B-3AFA-4939-961A-2EC2B5688D42}" type="slidenum">
              <a:t>54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6B314-6908-A806-BCC3-CF350F9561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27ED54-523E-C821-0D4A-881E21356A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9A7E9-734F-90ED-8A1B-090E804ACD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1591A1F-642C-4305-8EAB-F7BE675E9C21}" type="slidenum">
              <a:t>55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F5CF2-BEA6-B6B2-C90C-8C6DAE0D06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A1DC5-3C8B-8FA7-21D4-F8873F58A6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CAD00-560A-F8F5-8F53-2C65785C5EC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5545E1-A870-4E1C-8CF7-B74464C593EF}" type="slidenum">
              <a:t>56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86D431-A2AC-A261-90E3-B47C995A0F4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13FDB-BB06-2FF0-AA42-C6E90E36DF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99E7-351D-772A-9791-23287D2DC4F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620CC56-B1E2-4D58-9627-C7C95FBD9EF4}" type="slidenum">
              <a:t>57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90ABEA-8B42-3C05-8327-7D5739D70E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E57E8-E3AA-69C0-587F-1B5B3A2EED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B9650-8225-078E-DBC2-788D09242C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23E3458-C17B-41C9-B160-7D48327A57EE}" type="slidenum">
              <a:t>58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8EC9B-49A4-4A69-1487-156BCCC12D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F1372-C672-5DF7-D668-7786B91F41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72F12-88FA-29E5-945A-D903B1147F9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9232313-B82E-4193-BB0B-F41CA4C917E8}" type="slidenum">
              <a:t>59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C6F51-5434-FEB7-4D7E-613EB92E97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1BEBC-CEAA-D7CD-33FB-F9FE899746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1160B-D12F-906E-C733-AA16A789C7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9D51332-856E-4C02-BAED-2E2E8798ECC3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18AD6-51C7-8BEC-DA89-7E287D03EA2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A7708-CA44-319B-F6E4-4729DCD8A8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E2CB4-3A94-EFF9-0293-8A69F1931B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E729B0B-7892-476D-A8C1-D8AC4F93BF41}" type="slidenum">
              <a:t>60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40F5A-B1D3-1841-D902-15C6EC6DB8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06FA9-EACF-5FCC-CCAA-9A4D686CBA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9782F-BAF1-0B02-3014-6CF1C06C480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DB40773-7A2E-4D4B-86EF-CAF7D86F8DB0}" type="slidenum">
              <a:t>61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6192E-8455-AF08-7D5D-BA69B277C54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517FD-A20C-9A9E-D052-F73DEE5230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1107B-EAEC-6F36-35F2-D4DE49FA14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E07866-1352-42BB-8DF5-1261307E135D}" type="slidenum">
              <a:t>62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4CF79-F9E2-41C7-205B-B7B24197BC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7161C-07B1-2A32-261F-A9EFC0F199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009C4-6A29-F3B8-D5C2-6BB2CFF9955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69A3C8E-A9BE-43D3-B560-41281D653BAD}" type="slidenum">
              <a:t>63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F1F66-32C1-07FC-E725-E3914EAAACC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6FFD3-757D-88B2-C23A-F2B8A7F83B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5E405-1F43-DA51-89B3-EF691A958D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C44A04-1000-4BA2-BFDF-222838EB06E4}" type="slidenum">
              <a:t>64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DC080F-A15F-BBC3-DE63-B6748DD962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539B7-DBBA-7CCE-7FD7-64C4B03BF5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CD251-B066-D11D-AD68-905D91B7D4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6EB2DA-93C5-41A2-B9CF-D205B05A5101}" type="slidenum">
              <a:t>65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A5575-2529-D9EB-C744-9BF68EB421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66518-924B-485A-9C0A-562D695121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07985-F8A1-7DA2-19F9-F75D06D750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76A3F9-04E3-43AB-8971-F232FA408F99}" type="slidenum">
              <a:t>66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AB42D5-6E3E-B389-B8F1-AC3C1363A6C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DF19C-3B08-A461-C795-A2C3DECE7D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70D9B-184A-29C1-32E6-93431F9618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93E9436-B026-43C6-B456-1C658EEDADB3}" type="slidenum">
              <a:t>67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2A709-4914-0F4F-114D-38E7F3C5E4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3A94D7-271A-F72D-9A00-BC23B75749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3F355-1415-605B-1D00-F1ED1F0E630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8B4CC2E-ECE5-4254-B5EB-DC625BC97D1F}" type="slidenum">
              <a:t>68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8F216-818E-6E50-07B1-A71D6F5C85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6A792-F576-CFB0-11FF-9E91FD7BCC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2F3B8-8763-D454-746B-28A5B74871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8EB71D2-21C7-4878-9D3C-68BAEFFFD1BE}" type="slidenum">
              <a:t>69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6E271-C3AC-D04B-C36F-0E42EEC30F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5197F-96E6-9EB8-31B2-1EF623AE1F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2D0CB-6879-3B63-C69B-CECC47D9C4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CFBE51B-0FF2-41DE-BE22-9A63D14415A2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40061-4A5A-6C01-BE38-EE3440A751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D0A5D-C45B-2E07-8891-A5EC5FB048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189F0-32BF-D042-A36D-B95690FA643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B75B23-D7FF-4E17-932C-0C94E6708C02}" type="slidenum">
              <a:t>70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722D07-E257-A384-8E9A-4D20810472C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8A2EBB-34BA-DF64-16D6-CCB72BAAF0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80FA7-FF13-45A9-0BDD-16D143A7FD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710BC5C-662E-4F05-8442-591D9839B50E}" type="slidenum">
              <a:t>71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48E0A-68F9-C749-91AC-47C461C89C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D3CE9-920C-BA53-67D3-3C7B5B630E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F8E96-4F02-DCC3-8076-F236664062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32FEC7D-FDBE-42EC-985E-BE161691E04E}" type="slidenum">
              <a:t>72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98672-ABC9-18A4-301D-F116BEB849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4BF454-EA8B-8D44-815A-2062057533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42D0D-9418-51C5-7A97-75D8D4E53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BAECD87-615D-4654-9112-565A2A2B7D66}" type="slidenum">
              <a:t>73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143A2E-AC81-A278-FC46-66C0014CF3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98BA2C-0D44-AC6D-E39F-1857A0F987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61D90-1128-F13B-69CF-B5BA170B88B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F77A1A-B7BE-4B37-9639-876F6574A779}" type="slidenum">
              <a:t>74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6F4D5-05A4-430E-1C87-9EF1AB876FE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8FA80-6106-298C-694C-C454042D91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CC202-EF49-7526-325D-39D845A2132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AD5470F-8BFF-49B2-97B5-0D53804685E0}" type="slidenum">
              <a:t>75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4892B-4392-0400-2253-F1F6D93CDD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29D35-1128-D606-8D7A-6C4B6A5684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855C-9DF6-D24E-31B4-2FA0A071E0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DEDAC8-0C0D-423C-8C16-74B7D943BDC4}" type="slidenum">
              <a:t>76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309C1-5369-B8FC-69CA-4DF385D755A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3344D2-9E38-B483-02C4-B47A90A0EA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DF750-8B32-479C-C0B7-A05319890B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4321F8A-5C25-4FC7-AECF-067E35F79424}" type="slidenum">
              <a:t>77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C3887-DDFA-2834-46DC-A748C999B5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7A6C2-3224-928F-D18D-189B0F0FA35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5C03E-AC42-25E2-49AD-941368F5AB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6D0DACC-372F-4525-B568-A2501D629163}" type="slidenum">
              <a:t>78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73CFE5-469B-0406-BC44-694E69F84C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4A94A-4512-A942-E085-F5E4D03381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81E66-D055-E321-73F2-03C5550ABC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60DF018-B850-4755-9B97-F9B162E872A1}" type="slidenum">
              <a:t>79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EFD4F-AF35-D1D2-0C5D-6273CBDCB6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30EC9A-9034-DDAC-460A-1AA81F6FEA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46CC-7C5F-018C-1A3A-CB1BDCD806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9349F0-596D-46FD-8FC2-708FF6A73D8B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10053-AA55-96C4-4549-4E460C6E76B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493CF-61E1-74DF-E40A-393E0B0D64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FA3DC-6901-D1B7-489C-F120008E90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8DC7B28-6920-440C-963C-ABA93D58FBA7}" type="slidenum">
              <a:t>80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3D09A-6D8E-010D-DD42-CCD4A9560C4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5AF17-8295-6BF7-1DC4-E28464EDAB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FCA0B-CF2A-EDB3-CFD9-73A0580479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25F995F-5AF1-4DA2-96B2-EFC98364A87C}" type="slidenum">
              <a:t>81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143C8-9BC5-0327-2B49-F0F3C8A610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EA387-A62D-5B9C-2912-D7D700449D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CD92E-D0A0-BC38-3595-54CB2C271C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37FF2A-AA8F-42E8-916D-F88E054F9005}" type="slidenum">
              <a:t>82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D144AF-8309-0229-E5B6-DD71AEB3B0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8644D-D710-4F3E-AD23-DFA6B28A48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89ACF-CBA1-2229-AE18-3AD142B6C7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3F3E63-FC87-446F-8950-99D689243CCC}" type="slidenum">
              <a:t>83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CE5C0-2639-6F0A-1365-819CEB886AA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D593F-BAC5-7444-A726-6A914B20D7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1A424-9109-C8FB-18B9-6760722318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B63AB0-A55C-42FE-BA1E-81137C340995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090D7B-332A-5D0A-2986-D91A17BB42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31B9D-CF84-25B8-6A66-0CDF28F317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DC1F-A65C-BE38-A1FD-10E02D014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742FC-8331-4B96-003B-5AFFE5D2D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AF6C1-5BA5-D2DB-484E-B3386137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EBE9F-83DE-94D9-AE25-0A86D464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98966-FD10-F661-4E48-EF803F3A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9190E6-1C3E-49E2-81F9-F6A7EBF96D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CA61-989C-F46F-0ED3-88550C1ED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07419-6D7E-8037-901C-2CE45BAE1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C4443-66E7-DE96-4712-9E379404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7E749-7A6A-7869-7988-E2051FA9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A7A88-B370-40AA-7EC9-D3F5A14D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8B8EA3-0F91-4DA8-AE89-081A29E0B81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9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A4D44-8088-5A7F-7A3A-213B6A21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CCDDA-DEA2-596D-8A5B-1F8A84D8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122B6-F08D-A0C9-9126-8468618C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0CEE4-0AEF-5BC4-1AA7-DEC3495A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6B17E-341E-FC69-465D-7F061084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C26811-82EC-4CE3-8256-ADDD871BA6E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9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B476-7682-9AB3-FD66-1A4990475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C2CF-6146-F55D-A507-61BFBBDE2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5A9CC-8724-62B9-27DA-1212F8FE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4F152-5CCD-F7BF-008E-3A27B9A6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99C12-448E-6B85-C39A-1B824B72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4EF2DC-6E7D-4691-9D05-005E7E4C59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4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5588-CF58-C0A5-8950-09C32856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E1A6-DA83-575D-AA61-0F1C72751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19848-AC2B-EB90-8ABD-FE842741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18681-75DB-F71B-707D-EEFF18CD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BBEE7-17C4-4CF0-B536-A3A55451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E6AB88-6B68-421D-880B-7EDACC2B42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6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A151-163D-E26D-1A58-E1B50B06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B0E0-480B-6EEB-1AC3-1DA9E54FC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498B7B-D6E2-9500-50A7-6E4B06290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0C309-4CE9-3864-6341-6BF0862F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75DE9-9010-285E-D3C1-41DDC0A0E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25171-B3EE-A1D6-1928-5CF2FFEC6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95C29A-F9AA-49C1-8013-8DA134C4E3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2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32FD4-3998-7DDB-24F2-3AC98E1F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EE5C7-3D69-67EE-177D-FE485EA7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B7276-9AF1-16A9-07DF-BE9F5442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EC409-298E-6E7C-4AD4-170AAE259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CBDAD4-CF7C-DF31-537E-9AFC180EE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81899-4923-FD67-D523-79DF27D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24C138-7D6D-6855-4533-CF4651C5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E4330-CFEB-0031-7D70-2B53DDEC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DD40C3-5A1B-44A7-B28F-D7253D424D4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9788-466F-D032-E8E3-EAD44F65A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367C4-8BEE-39A8-147F-5D87754B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8DDAB-3969-999A-1401-D35ADE59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86A15-E6F7-21E0-78E9-274439AE5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E23791-32CC-48E7-BFEC-2774B53C947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0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E7310-35FF-E228-D024-93EE30F1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5095B-88D6-01CB-AFB3-652370A3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42F4F-2450-F578-3A1C-810CA014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FB743F-9126-4075-959A-F588CAA018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657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5E277-3280-D963-9C40-97D2D7AE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C5ED5-B94B-50DA-6F8C-C5134D66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AD0DE-1BAE-42C5-3087-C33C30BE3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AFF8E-C30F-97EC-4964-8E3B9125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20731-673E-6056-52E9-8017A88F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E3AC0-F96A-675B-CAA5-E115C7CA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25AC03-7C49-4B39-A52F-5D16B44407E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786C-3DF6-758C-C22C-B038C909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F3CD5-7165-9FEE-079E-FDD20150D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AABC1-944D-9C8F-AE30-1BF5645AE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41EA4-0E89-2CA0-02C4-A0AEB0C7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CC439-30BA-20B3-129A-7017607D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5628D-B96F-5029-7889-AA1FB66C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19E202-511C-494F-B890-1E88FD32D9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32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789EBC-DF60-E98C-1900-61B2E866FE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9D70-6B17-84E7-5859-D40ECDDED0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7665A-E4DE-42C5-46B2-2B826BC084C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20B52-3B58-6BC7-AFEC-EE4A460247B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4655B-C249-4247-57D0-DA4A5F32D7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Carlito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4B55351D-2EF1-4C78-9932-AB20B163BFB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US" sz="3200" b="0" i="0" u="none" strike="noStrike" kern="1200" cap="none">
          <a:ln>
            <a:noFill/>
          </a:ln>
          <a:solidFill>
            <a:srgbClr val="FFFFFF"/>
          </a:solidFill>
          <a:highlight>
            <a:scrgbClr r="0" g="0" b="0">
              <a:alpha val="0"/>
            </a:scrgbClr>
          </a:highlight>
          <a:latin typeface="Carlito" pitchFamily="18"/>
        </a:defRPr>
      </a:lvl1pPr>
    </p:titleStyle>
    <p:bodyStyle>
      <a:lvl1pPr marL="0" marR="0" indent="0" hangingPunct="0">
        <a:spcBef>
          <a:spcPts val="1151"/>
        </a:spcBef>
        <a:spcAft>
          <a:spcPts val="0"/>
        </a:spcAft>
        <a:tabLst/>
        <a:defRPr lang="en-US" sz="26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Carlito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nextcloud.com/server/20/admin_manual/contents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mysql.com/doc/refman/8.0/en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spberrypi.com/softwar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babcock.net/home_networking.asp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ubuntu@ip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9B59-7B2B-4CB5-672B-7E46525E16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Nextcloud Part 1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C735E4A8-AC3D-B89E-91EE-BAE0EBE56BA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6560" y="1181880"/>
            <a:ext cx="9220680" cy="42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7F7B-74FB-38D3-8966-D3224CDA8A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You may need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E7767-C571-36FB-1F93-0103830132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000"/>
              <a:t>USB 3.0 Hub with AC power </a:t>
            </a:r>
            <a:br>
              <a:rPr lang="en-US" sz="2000"/>
            </a:br>
            <a:r>
              <a:rPr lang="en-US" sz="2000"/>
              <a:t>(if your USB 3.0 hard drive doesn’t require an AC adapter)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Computer to create Ubuntu image on SD card</a:t>
            </a:r>
            <a:br>
              <a:rPr lang="en-US" sz="2000"/>
            </a:br>
            <a:r>
              <a:rPr lang="en-US" sz="2000"/>
              <a:t>(Windows, Mac, Linux)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USB 3.0 SD card reader to create image on SD card</a:t>
            </a:r>
            <a:br>
              <a:rPr lang="en-US" sz="2000"/>
            </a:br>
            <a:r>
              <a:rPr lang="en-US" sz="2000"/>
              <a:t>(make sure it is made for your SD card (high capacity format))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6A50-BC9B-F788-A8FB-9B3EF14802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USB 3.0 Card Reader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7FD5683-5742-1A36-4C1A-7569DB6D98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3027780" y="2226780"/>
            <a:ext cx="36486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AEB0-FE3C-B652-9DAF-7FDACC5710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USB 3.0 Hub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29546A0-A488-E14B-3E89-662CF82062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8120" y="1029239"/>
            <a:ext cx="3241080" cy="4310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D2C47-D523-86FE-1757-BCDCAE9297B8}"/>
              </a:ext>
            </a:extLst>
          </p:cNvPr>
          <p:cNvSpPr txBox="1"/>
          <p:nvPr/>
        </p:nvSpPr>
        <p:spPr>
          <a:xfrm>
            <a:off x="5186520" y="1188719"/>
            <a:ext cx="4048919" cy="4054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Connect USB 3.0 Hard Drive to USB hub to provide power to the hard drive and Raspberry Pi.</a:t>
            </a:r>
            <a:br>
              <a:rPr lang="en-US" sz="24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endParaRPr lang="en-US" sz="24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solidFill>
                  <a:srgbClr val="FF011B"/>
                </a:solidFill>
                <a:latin typeface="Carlito" pitchFamily="18"/>
                <a:ea typeface="DejaVu Sans" pitchFamily="2"/>
                <a:cs typeface="DejaVu Sans" pitchFamily="2"/>
              </a:rPr>
              <a:t>(Recommended if the hard drive doesn’t have a separate power supply)</a:t>
            </a:r>
            <a:br>
              <a:rPr lang="en-US" sz="2400" b="0" i="0" u="none" strike="noStrike" kern="1200" cap="none">
                <a:ln>
                  <a:noFill/>
                </a:ln>
                <a:solidFill>
                  <a:srgbClr val="FF011B"/>
                </a:solidFill>
                <a:latin typeface="Carlito" pitchFamily="18"/>
                <a:ea typeface="DejaVu Sans" pitchFamily="2"/>
                <a:cs typeface="DejaVu Sans" pitchFamily="2"/>
              </a:rPr>
            </a:br>
            <a:br>
              <a:rPr lang="en-US" sz="24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r>
              <a:rPr lang="en-US" sz="24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If powering on the Raspberry Pi, make sure USB hub is turned off.  One booted, turn USB hub back on.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602B-7F1F-3CB8-89E6-5A3EFF5F17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2114640"/>
            <a:ext cx="9071640" cy="946440"/>
          </a:xfrm>
        </p:spPr>
        <p:txBody>
          <a:bodyPr/>
          <a:lstStyle/>
          <a:p>
            <a:pPr lvl="0"/>
            <a:r>
              <a:rPr lang="en-US"/>
              <a:t>Servers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CA73-C68D-9403-511B-F5C989A289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What happens on cloud servers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73A61-2072-B68D-FAF4-AA6B5F583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/>
              <a:t>Synchronizing information between devices including servers, desktop computer, and mobile devices.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Email services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Video conference services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Adding, editing, and collaboration of office files (documents, spreadsheets, and presentations)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9808-4CA6-7E96-8782-7F86CACBBA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 sz="2800"/>
              <a:t>Cloud services can take more than one server to operate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DCC8-CB55-3C2E-741B-7104F56611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1 server can run the server application and manage the cloud folders</a:t>
            </a:r>
            <a:br>
              <a:rPr lang="en-US"/>
            </a:br>
            <a:r>
              <a:rPr lang="en-US"/>
              <a:t>(can take 2 gb to manage for the application and cache memory applications)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1 server can be used to run the sql server</a:t>
            </a:r>
            <a:br>
              <a:rPr lang="en-US"/>
            </a:br>
            <a:r>
              <a:rPr lang="en-US"/>
              <a:t>(can take 1 gb for this application (if you are only using this service))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1 server can be used to run the collaboration server (used for working on office files with multiple users).  This application can take 4gb to operate</a:t>
            </a:r>
            <a:br>
              <a:rPr lang="en-US"/>
            </a:br>
            <a:r>
              <a:rPr lang="en-US"/>
              <a:t>(for this series, the standalone version will be covered)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A596-1068-CAD3-073D-70CF815E3B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Server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713F3-8246-69B7-C16B-1177A04CE6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Must contain a 64 bit processor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Must contain at least one hard drive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Must contain at least one ethernet connection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9245-9A12-B219-4C85-56B62D8389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/>
              <a:t>Servers used in this project can be the following: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0CAE3-FF95-CE6A-53D3-A197D182E5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r>
              <a:rPr lang="en-US" sz="2400"/>
              <a:t>Raspberry Pi 4 b (4 or 8 gb) or a stand alone Linux server  for the Nextcloud application and file storage only</a:t>
            </a:r>
          </a:p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r>
              <a:rPr lang="en-US" sz="2400"/>
              <a:t>Virtual machines running the Nextcloud application have a different setup not covered in this presentation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E625-BC7A-F21B-6CA9-72DC2FD91D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 sz="3600"/>
              <a:t>Servers used in this presentation can be: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C3ABC-5AE3-C5D1-5594-174F8E200A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000"/>
              <a:t>Raspberry Pi 4 b (with Ubuntu Server), Windows, Linux, or Mac for MySQL Server </a:t>
            </a:r>
            <a:br>
              <a:rPr lang="en-US" sz="2000"/>
            </a:br>
            <a:r>
              <a:rPr lang="en-US" sz="2000"/>
              <a:t>(can operate as a virtual machine)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Raspberry Pi 4b can work with MariaDB if Raspian is used </a:t>
            </a:r>
            <a:br>
              <a:rPr lang="en-US" sz="2000"/>
            </a:br>
            <a:r>
              <a:rPr lang="en-US" sz="2000"/>
              <a:t>(default operating system)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Raspberry Pi 4 b, Windows, Linux, or Mac for collaboration server </a:t>
            </a:r>
            <a:br>
              <a:rPr lang="en-US" sz="2000"/>
            </a:br>
            <a:r>
              <a:rPr lang="en-US" sz="2000"/>
              <a:t>(can operate as a virtual machine)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Magnetic hard drive storage should only be used for MySQL server </a:t>
            </a:r>
            <a:br>
              <a:rPr lang="en-US" sz="2000"/>
            </a:br>
            <a:r>
              <a:rPr lang="en-US" sz="2000"/>
              <a:t>(SSD not recommended by Oracle) as well as any server application</a:t>
            </a:r>
          </a:p>
          <a:p>
            <a:pPr lvl="0">
              <a:lnSpc>
                <a:spcPct val="150000"/>
              </a:lnSpc>
              <a:buSzPct val="45000"/>
              <a:buFont typeface="StarSymbol"/>
              <a:buChar char="●"/>
            </a:pPr>
            <a:r>
              <a:rPr lang="en-US" sz="2000"/>
              <a:t>Smaller hard drive storage size can be used for MySQL and collaboration servers </a:t>
            </a:r>
            <a:br>
              <a:rPr lang="en-US" sz="2000"/>
            </a:br>
            <a:r>
              <a:rPr lang="en-US" sz="2000"/>
              <a:t>(256gb) if this is intended only for the cloud server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F1E8-A9E2-A95D-021A-88BE12D4D0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Basic Network Setup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98B4694E-01D1-BE48-D962-D1C84183B1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4040" y="1287720"/>
            <a:ext cx="5157720" cy="4011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7A48-D797-3C22-50BA-48FE09150C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Using this video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229AA-A206-724A-F5C8-385F450D1D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/>
              <a:t>This video can be paused, stopped, or played back at anytime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This video is intended for personal use only and isn’t intended for public viewing or distribution outside of this website.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This information being presented isn’t approved by the developer.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4EBF-0C79-E7F2-C0BC-04B48A8683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Advanced Network Setup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EECC517-84FA-BA46-B628-F2602DD74D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01720" y="1393919"/>
            <a:ext cx="4892040" cy="378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7849-8281-A082-5B29-71861835C3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Preferred Network Setup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EA8E3E1-E7AB-A2A6-22C1-5A74910632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95839" y="1124640"/>
            <a:ext cx="5959440" cy="427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6D58B-C334-5BC4-CAE2-DB63623C95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1979640"/>
            <a:ext cx="9071640" cy="946440"/>
          </a:xfrm>
        </p:spPr>
        <p:txBody>
          <a:bodyPr/>
          <a:lstStyle/>
          <a:p>
            <a:pPr lvl="0"/>
            <a:r>
              <a:rPr lang="en-US"/>
              <a:t>Nextcloud Application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980D-5520-2F7A-071D-4E3891DB5D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History of Nextcloud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B00AE-06EB-7EA9-B8FD-E08FDFE46B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Created in Germany as an option for schools, government agencies, and businesses to manage their own cloud server that isn’t connected to American cloud services including Google, Microsoft, and Amazon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4248-4F7F-B5C0-F0F9-8137069C96A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History of Nextcloud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E96DB-8EDC-C60B-28D2-EB96FB7E32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Because of Government contracts in American by American cloud service companies, many EU regulations prohibit the use of cloud services such as Onedrive, AWS, and Google Cloud Services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40ACF-D14F-9FF7-BB7E-0D54F35E53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Nextcloud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65BAE-97F0-9421-6FBA-CEEC7803AC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Information about Nextcloud, is available on the website:</a:t>
            </a:r>
            <a:br>
              <a:rPr lang="en-US"/>
            </a:br>
            <a:r>
              <a:rPr lang="en-US"/>
              <a:t>nextcloud.com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There is an Enterprise version available for business use (fee based)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Version used in this presentation is no fee</a:t>
            </a:r>
            <a:br>
              <a:rPr lang="en-US"/>
            </a:br>
            <a:r>
              <a:rPr lang="en-US"/>
              <a:t>(Nextcloud at Home)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BCBB-2DE7-48D6-2EE8-7B8266934F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Nextcloud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B95EC-203A-BA12-07C8-C83ADF4239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000"/>
              <a:t>Documentation is available on the website:</a:t>
            </a:r>
            <a:br>
              <a:rPr lang="en-US" sz="2000"/>
            </a:br>
            <a:r>
              <a:rPr lang="en-US" sz="2000">
                <a:hlinkClick r:id="rId3"/>
              </a:rPr>
              <a:t>https://docs.nextcloud.com/server/20/admin_manual/contents.html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When Nextcloud is installed, a PDF of the manual is available on the home folder once the administrator is logged in.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4CAC-4EEF-54D3-1CA5-0B7ECEDD18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8640" y="2345400"/>
            <a:ext cx="9071640" cy="946440"/>
          </a:xfrm>
        </p:spPr>
        <p:txBody>
          <a:bodyPr/>
          <a:lstStyle/>
          <a:p>
            <a:pPr lvl="0"/>
            <a:r>
              <a:rPr lang="en-US"/>
              <a:t>Raspberry Pi Hardware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061C-1408-950F-A094-149CE3F586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History of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AB163-0960-E477-1F76-0F8A6E6D5D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 rtl="0">
              <a:buSzPct val="45000"/>
              <a:buFont typeface="StarSymbol"/>
              <a:buChar char="●"/>
            </a:pPr>
            <a:r>
              <a:rPr lang="en-US"/>
              <a:t>Small self contained computer used to learn computer programming and electronics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Used by schools and colleges to teach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Created by a foundation in Great Britain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40 million boards have been sold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Low cost computers that are used worldwide</a:t>
            </a:r>
          </a:p>
          <a:p>
            <a:pPr lvl="0" rt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A9EB-F0FE-B8FA-4AB6-4C6C645C12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Usage of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BFCE-4402-5B7B-FD69-A8F83AFAD7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Security systems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Robotics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Drone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Computerized lighting displays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Network security services (VPN and SSH tunnels)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Web servers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Media servers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Classic video game systems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A955-3F27-0316-6B9D-6E4FCE03AB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Why your own cloud server?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05DDE-0958-4B9D-1A9B-7BEDE07061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 rtl="0">
              <a:buSzPct val="45000"/>
              <a:buFont typeface="StarSymbol"/>
              <a:buChar char="●"/>
            </a:pPr>
            <a:r>
              <a:rPr lang="en-US"/>
              <a:t>Security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Backing up your phone to your own computer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Lack of SD card in mobile device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Having a secondary computer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Managing all you files from one device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No subscription fees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Easy to use and upgrade as needed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DD1E-8FE9-8958-02BE-F664B895DA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Raspberry Pi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3FDC0-2507-A5F5-4702-FBDE9B3FC8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Website:</a:t>
            </a:r>
            <a:br>
              <a:rPr lang="en-US"/>
            </a:br>
            <a:r>
              <a:rPr lang="en-US"/>
              <a:t>rasberrypi.org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Publications are available using the Readly app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Raspberry Pi has manuals that you can download for free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Most updated material for the product line does come from Great Britain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Linked-In Learning has classes on Raspberry Pi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39CF-76BE-D496-4387-FB73E7A328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8640" y="2253960"/>
            <a:ext cx="9071640" cy="946440"/>
          </a:xfrm>
        </p:spPr>
        <p:txBody>
          <a:bodyPr/>
          <a:lstStyle/>
          <a:p>
            <a:pPr lvl="0"/>
            <a:r>
              <a:rPr lang="en-US"/>
              <a:t>Cloud Applications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DDC8-5179-BC20-6FB2-71B0D696CD2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MySQL Server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D1FF0-65BF-D516-4D7C-560A845EA4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200"/>
              <a:t>Started as a database server by Sun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200"/>
              <a:t>Acquired by Oracle and is supported along with their regular database server systems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200"/>
              <a:t>MySQL is used by most social media platforms and used by NASA and Google for big data applications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200"/>
              <a:t>Community version used is no charge</a:t>
            </a:r>
          </a:p>
          <a:p>
            <a:pPr lvl="0">
              <a:buSzPct val="45000"/>
              <a:buFont typeface="StarSymbol"/>
              <a:buChar char="●"/>
            </a:pPr>
            <a:endParaRPr lang="en-US" sz="2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A62A-ACD0-1829-2521-49383F3796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MySQL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A3EA5-16D8-F0CD-0503-9CE82B7D63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Available on the website:</a:t>
            </a:r>
            <a:br>
              <a:rPr lang="en-US"/>
            </a:br>
            <a:r>
              <a:rPr lang="en-US">
                <a:hlinkClick r:id="rId3"/>
              </a:rPr>
              <a:t>https://dev.mysql.com/doc/refman/8.0/en/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This video will be working on </a:t>
            </a:r>
            <a:r>
              <a:rPr lang="en-US">
                <a:solidFill>
                  <a:srgbClr val="FF011B"/>
                </a:solidFill>
              </a:rPr>
              <a:t>version 8.0</a:t>
            </a:r>
            <a:r>
              <a:rPr lang="en-US"/>
              <a:t> of MySQL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Books are available on Amazon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Classes are available on Linked-in Learning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25AB-A959-EF1A-E3B6-A768F84130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Ubuntu History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3F97A-3AC5-C48B-0FCF-DB9F00B7A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Open sourced Linux operating system created in 2004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Linux was created in 1990 by Linus Pauling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Linux follows the same processes that Unix and Xenix use but are updated to support the internet, client/server applications, and GUI (Graphical User Interfaces).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38F3E-BD30-63DD-1CCA-140D75A9CD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Ubuntu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31A2D-7960-833B-472D-3DA1717EB5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Visit website:</a:t>
            </a:r>
            <a:br>
              <a:rPr lang="en-US"/>
            </a:br>
            <a:r>
              <a:rPr lang="en-US"/>
              <a:t>ubuntu.com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Free pdf manual is available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Amazon has Ubuntu Server manuals, make sure they apply to </a:t>
            </a:r>
            <a:r>
              <a:rPr lang="en-US">
                <a:solidFill>
                  <a:srgbClr val="FF011B"/>
                </a:solidFill>
              </a:rPr>
              <a:t>version 20.4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Operating system covered is a server (not desktop)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Classes are available on Linked-In Learning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48A9-BD37-A1EF-3CB3-145AC35622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Ubuntu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FCDFA-86FE-2E23-0E86-9572C969F7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Server doesn’t include a desktop</a:t>
            </a:r>
            <a:br>
              <a:rPr lang="en-US"/>
            </a:br>
            <a:r>
              <a:rPr lang="en-US"/>
              <a:t>(removed to save on memory and other resources)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The cloud server application is the graphical interface and isn’t needed for this application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Commands will be used to get the system running but will not go into detail about the operating system commands.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2853-31C7-7A2E-E605-047BB977CF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011680"/>
            <a:ext cx="9071640" cy="946440"/>
          </a:xfrm>
        </p:spPr>
        <p:txBody>
          <a:bodyPr/>
          <a:lstStyle/>
          <a:p>
            <a:pPr lvl="0"/>
            <a:r>
              <a:rPr lang="en-US"/>
              <a:t>Raspberry Pi Setup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118E-06E7-3DDE-A58F-3DB5F224EE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/>
              <a:t>Setup Raspberry Pi Image 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9E45A-F009-17E6-0272-44220919C4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8592480" cy="3288239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000"/>
              <a:t>If you purchased a Raspberry Pi kit </a:t>
            </a:r>
            <a:br>
              <a:rPr lang="en-US" sz="2000"/>
            </a:br>
            <a:r>
              <a:rPr lang="en-US" sz="2000"/>
              <a:t>(board, case, power supply, heat sinks, memory card, and reader) </a:t>
            </a:r>
            <a:br>
              <a:rPr lang="en-US" sz="2000"/>
            </a:br>
            <a:r>
              <a:rPr lang="en-US" sz="2000"/>
              <a:t>chances are the SD card already has the Raspberry Pi image file (known as Raspian).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If this is you only computer, you will need another SD card to put the Ubuntu image file using the Raspberry Pi image file app.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8A2ED-9871-A570-E5D1-360AA09E2DB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Setup Raspberry Pi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5E7CF-806D-E8B2-4165-2BA9157E61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400"/>
              <a:t>Download and install the Raspberry Pi Image app from the website:</a:t>
            </a:r>
            <a:br>
              <a:rPr lang="en-US" sz="2400"/>
            </a:br>
            <a:r>
              <a:rPr lang="en-US" sz="2400">
                <a:hlinkClick r:id="rId3"/>
              </a:rPr>
              <a:t>https://www.raspberrypi.com/software/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/>
              <a:t>For Raspberry Pi devices, access the terminal app and type in the following:</a:t>
            </a:r>
            <a:br>
              <a:rPr lang="en-US" sz="2400"/>
            </a:br>
            <a:r>
              <a:rPr lang="en-US" sz="2400"/>
              <a:t>sudo apt install rpi-imager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/>
              <a:t>Once installed, select the Ubuntu 20.4 Server image </a:t>
            </a:r>
            <a:br>
              <a:rPr lang="en-US" sz="2400"/>
            </a:br>
            <a:r>
              <a:rPr lang="en-US" sz="2400"/>
              <a:t>(64-bit for ARM processors)</a:t>
            </a:r>
          </a:p>
          <a:p>
            <a:pPr lvl="0">
              <a:buSzPct val="45000"/>
              <a:buFont typeface="StarSymbol"/>
              <a:buChar char="●"/>
            </a:pPr>
            <a:endParaRPr 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C67D5-9AFB-277A-CEAE-E7B1E26101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 rtl="0"/>
            <a:r>
              <a:rPr lang="en-US"/>
              <a:t>What is covered in the series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C2ECE-D132-BBD2-265E-2BF22AE9F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 rtl="0">
              <a:buSzPct val="45000"/>
              <a:buFont typeface="StarSymbol"/>
              <a:buChar char="●"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video will cover hardware and Linux setup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video will cover Nextcloud app setup</a:t>
            </a:r>
          </a:p>
          <a:p>
            <a:pPr lvl="0" rtl="0">
              <a:buSzPct val="45000"/>
              <a:buFont typeface="StarSymbol"/>
              <a:buChar char="●"/>
            </a:pPr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video will cover troubleshooting and maintenance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05660-3656-8C31-9EDA-A27B879DE5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Setup Raspberry Pi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39B75-1C2E-D88D-ECCA-C3FD6186B5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400"/>
              <a:t>Make sure you safely remove the SD card from computer once it has completed the installation of installing Ubuntu to the SD card</a:t>
            </a:r>
          </a:p>
          <a:p>
            <a:pPr lvl="0">
              <a:buSzPct val="45000"/>
              <a:buFont typeface="StarSymbol"/>
              <a:buChar char="●"/>
            </a:pPr>
            <a:endParaRPr lang="en-US"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A6442-CD8F-2DB8-0569-DB3E6403A9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Install Raspberry Pi to 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F0FC-31E4-3598-88E5-D97B890BBC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400"/>
              <a:t>4 screws are needed to install the board to the case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/>
              <a:t>Heat sinks should only be applied to the processor and the RAM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/>
              <a:t>Some cases have access to the SD card from the outside, some SD cards must be installed before assembling the board to the case</a:t>
            </a:r>
          </a:p>
          <a:p>
            <a:pPr lvl="0">
              <a:buSzPct val="45000"/>
              <a:buFont typeface="StarSymbol"/>
              <a:buChar char="●"/>
            </a:pPr>
            <a:endParaRPr lang="en-US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771A-B369-A8E4-BE7E-52BD89FBF1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Install Fan to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D2CDC-B815-C33C-2ADF-47B4BE6639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000">
                <a:solidFill>
                  <a:srgbClr val="FF011B"/>
                </a:solidFill>
              </a:rPr>
              <a:t>Power must be turned off before installing fan to device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3 volt fan, use pin 1 for power (red cable) and pin 6 for ground (black cable)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5 volt fan, use pin 2 or 4 for power (red cable) and pin 5 for ground (black cable)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Raspberry Pi uses 40 pin diagram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B06F-77A7-2CA5-910D-D0BD93AECE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GPIO diagram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332B11F-CD73-0B08-72DE-9E26B763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8480" y="2010239"/>
            <a:ext cx="4266720" cy="30189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6446B-7D54-A1FF-CDE6-335CEA21EE20}"/>
              </a:ext>
            </a:extLst>
          </p:cNvPr>
          <p:cNvSpPr txBox="1"/>
          <p:nvPr/>
        </p:nvSpPr>
        <p:spPr>
          <a:xfrm>
            <a:off x="1005840" y="1941119"/>
            <a:ext cx="1005840" cy="34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5 volts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1CCF6-9D13-3513-6B7F-781578EC35A0}"/>
              </a:ext>
            </a:extLst>
          </p:cNvPr>
          <p:cNvSpPr txBox="1"/>
          <p:nvPr/>
        </p:nvSpPr>
        <p:spPr>
          <a:xfrm>
            <a:off x="2011680" y="1371599"/>
            <a:ext cx="1097280" cy="3657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Ground</a:t>
            </a: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387070C7-8640-E1D5-8024-6987598AF60C}"/>
              </a:ext>
            </a:extLst>
          </p:cNvPr>
          <p:cNvSpPr/>
          <p:nvPr/>
        </p:nvSpPr>
        <p:spPr>
          <a:xfrm>
            <a:off x="2560319" y="1645920"/>
            <a:ext cx="1005841" cy="64008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F37505E0-9CB6-C70D-492F-C177D4E91B6C}"/>
              </a:ext>
            </a:extLst>
          </p:cNvPr>
          <p:cNvSpPr/>
          <p:nvPr/>
        </p:nvSpPr>
        <p:spPr>
          <a:xfrm flipH="1" flipV="1">
            <a:off x="1828800" y="2103120"/>
            <a:ext cx="1463039" cy="274319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8D830-50AA-280B-EE5E-70142ED0D004}"/>
              </a:ext>
            </a:extLst>
          </p:cNvPr>
          <p:cNvSpPr txBox="1"/>
          <p:nvPr/>
        </p:nvSpPr>
        <p:spPr>
          <a:xfrm>
            <a:off x="1097280" y="2560319"/>
            <a:ext cx="1005840" cy="34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3 volts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F90C6ECC-C4C2-33AE-4D04-21EA488A9533}"/>
              </a:ext>
            </a:extLst>
          </p:cNvPr>
          <p:cNvSpPr/>
          <p:nvPr/>
        </p:nvSpPr>
        <p:spPr>
          <a:xfrm flipH="1">
            <a:off x="1920239" y="2560319"/>
            <a:ext cx="1371600" cy="91441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517BD2-2481-C985-CF51-0870864434CE}"/>
              </a:ext>
            </a:extLst>
          </p:cNvPr>
          <p:cNvSpPr txBox="1"/>
          <p:nvPr/>
        </p:nvSpPr>
        <p:spPr>
          <a:xfrm>
            <a:off x="365760" y="3749040"/>
            <a:ext cx="2377439" cy="1108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Can be accessed from Raspian using the command: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$pinout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AC2C8-3AF6-AAAC-FBB1-C53C5ED791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Fan connection (5 volt fan)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64CA9BE-6483-674A-F39C-9C0972A2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88600">
            <a:off x="-555667" y="5462310"/>
            <a:ext cx="3789719" cy="32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48DBA4E-181E-A74E-BB0E-FD547FE16F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184" r="14046" b="3343"/>
          <a:stretch>
            <a:fillRect/>
          </a:stretch>
        </p:blipFill>
        <p:spPr>
          <a:xfrm>
            <a:off x="457559" y="1286280"/>
            <a:ext cx="5668919" cy="39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0CEF9A-D74A-D229-43C7-53CE828B77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Heatsink installation (in red box)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19E6901-5637-8C73-017E-28B1B97B207D}"/>
              </a:ext>
            </a:extLst>
          </p:cNvPr>
          <p:cNvSpPr/>
          <p:nvPr/>
        </p:nvSpPr>
        <p:spPr>
          <a:xfrm>
            <a:off x="2560680" y="2858040"/>
            <a:ext cx="1518119" cy="8139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28160">
            <a:solidFill>
              <a:srgbClr val="FF0000"/>
            </a:solidFill>
            <a:prstDash val="solid"/>
          </a:ln>
        </p:spPr>
        <p:txBody>
          <a:bodyPr wrap="none" lIns="154080" tIns="109080" rIns="154080" bIns="10908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4CB69F6-76A6-F851-9519-7E400C289F1A}"/>
              </a:ext>
            </a:extLst>
          </p:cNvPr>
          <p:cNvSpPr/>
          <p:nvPr/>
        </p:nvSpPr>
        <p:spPr>
          <a:xfrm>
            <a:off x="4457520" y="2135160"/>
            <a:ext cx="1028519" cy="64404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EC0F522-723D-698D-1B38-5FBABDE408A8}"/>
              </a:ext>
            </a:extLst>
          </p:cNvPr>
          <p:cNvSpPr/>
          <p:nvPr/>
        </p:nvSpPr>
        <p:spPr>
          <a:xfrm>
            <a:off x="4495680" y="4307040"/>
            <a:ext cx="1028519" cy="64404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AAA670F-E21B-CBFD-22BC-3335C8D72624}"/>
              </a:ext>
            </a:extLst>
          </p:cNvPr>
          <p:cNvSpPr/>
          <p:nvPr/>
        </p:nvSpPr>
        <p:spPr>
          <a:xfrm rot="10796400">
            <a:off x="627863" y="4365179"/>
            <a:ext cx="1028519" cy="64404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94CE152-929E-CA0D-9ABD-0CFC154E6B9C}"/>
              </a:ext>
            </a:extLst>
          </p:cNvPr>
          <p:cNvSpPr/>
          <p:nvPr/>
        </p:nvSpPr>
        <p:spPr>
          <a:xfrm rot="10796400">
            <a:off x="675744" y="2155859"/>
            <a:ext cx="1028519" cy="64404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20943-7B4D-AF72-BB1C-8F3F972D78A5}"/>
              </a:ext>
            </a:extLst>
          </p:cNvPr>
          <p:cNvSpPr txBox="1"/>
          <p:nvPr/>
        </p:nvSpPr>
        <p:spPr>
          <a:xfrm>
            <a:off x="2980800" y="877679"/>
            <a:ext cx="5248800" cy="599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Motherboard screws are noted in arrows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6B47BC-2FE5-77F1-641D-BF9370FF12B0}"/>
              </a:ext>
            </a:extLst>
          </p:cNvPr>
          <p:cNvSpPr txBox="1"/>
          <p:nvPr/>
        </p:nvSpPr>
        <p:spPr>
          <a:xfrm>
            <a:off x="6492240" y="1554479"/>
            <a:ext cx="2651760" cy="289007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Heatsinks should be applied to the processor and RAM (solid red area).</a:t>
            </a: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Placing one on the wi fi can cause a short circuit and can make it difficult to access the GPIO</a:t>
            </a: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(see light red area).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F16C3AF-073B-3A04-7D1E-C3DE971ED561}"/>
              </a:ext>
            </a:extLst>
          </p:cNvPr>
          <p:cNvSpPr/>
          <p:nvPr/>
        </p:nvSpPr>
        <p:spPr>
          <a:xfrm>
            <a:off x="1705320" y="2154240"/>
            <a:ext cx="0" cy="4032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B190D-41C3-722E-7882-03459ECC70D2}"/>
              </a:ext>
            </a:extLst>
          </p:cNvPr>
          <p:cNvSpPr/>
          <p:nvPr/>
        </p:nvSpPr>
        <p:spPr>
          <a:xfrm>
            <a:off x="1705320" y="2286000"/>
            <a:ext cx="822960" cy="91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FFD7D7"/>
              </a:gs>
              <a:gs pos="100000">
                <a:srgbClr val="FF6D6D"/>
              </a:gs>
            </a:gsLst>
            <a:path path="rect">
              <a:fillToRect l="100000" b="100000"/>
            </a:path>
          </a:gra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301BD0E7-B04A-C219-BA3A-2405E170F2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5280" y="2440800"/>
            <a:ext cx="4817880" cy="307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A4F0B-DCCB-0A3F-049D-7828148159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4200" y="1214280"/>
            <a:ext cx="9071640" cy="3288239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Label side down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Card only goes in one way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2F01A5-F880-5074-5560-9E84A08B54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0000" y="226080"/>
            <a:ext cx="9071640" cy="946440"/>
          </a:xfrm>
        </p:spPr>
        <p:txBody>
          <a:bodyPr/>
          <a:lstStyle/>
          <a:p>
            <a:pPr lvl="0"/>
            <a:r>
              <a:rPr lang="en-US"/>
              <a:t>SD Card Installation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34F384C-D3FD-2257-F084-C985B72A21B8}"/>
              </a:ext>
            </a:extLst>
          </p:cNvPr>
          <p:cNvSpPr/>
          <p:nvPr/>
        </p:nvSpPr>
        <p:spPr>
          <a:xfrm>
            <a:off x="4709880" y="3200400"/>
            <a:ext cx="2881440" cy="1799640"/>
          </a:xfrm>
          <a:custGeom>
            <a:avLst>
              <a:gd name="f0" fmla="val 5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21600 f7 1"/>
              <a:gd name="f17" fmla="*/ f12 f11 1"/>
              <a:gd name="f18" fmla="*/ f13 f8 1"/>
              <a:gd name="f19" fmla="*/ f11 f8 1"/>
              <a:gd name="f20" fmla="*/ f17 1 10800"/>
              <a:gd name="f21" fmla="+- f12 0 f20"/>
              <a:gd name="f22" fmla="*/ f21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19" r="f16" b="f18"/>
            <a:pathLst>
              <a:path w="21600" h="21600">
                <a:moveTo>
                  <a:pt x="f5" y="f11"/>
                </a:moveTo>
                <a:lnTo>
                  <a:pt x="f12" y="f11"/>
                </a:lnTo>
                <a:lnTo>
                  <a:pt x="f12" y="f4"/>
                </a:lnTo>
                <a:lnTo>
                  <a:pt x="f4" y="f6"/>
                </a:lnTo>
                <a:lnTo>
                  <a:pt x="f12" y="f5"/>
                </a:lnTo>
                <a:lnTo>
                  <a:pt x="f12" y="f13"/>
                </a:lnTo>
                <a:lnTo>
                  <a:pt x="f5" y="f13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1863B-D2EA-5AD2-62CF-6B5E7F128B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Connecting Raspberry Pi to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6E2-302F-F0AD-2C75-818CA47C5F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Connect hard drive to USB 3.0 (USB connectors colored blue)</a:t>
            </a:r>
            <a:br>
              <a:rPr lang="en-US"/>
            </a:br>
            <a:r>
              <a:rPr lang="en-US"/>
              <a:t>(connect to USB hub to hard drive if it doesn’t have a power source)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Connect USB hub to USB 3.0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Connect micro hdmi cable to video port and TV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Connect ethernet cable to device as well as the network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Connect keyboard and mouse to USB 2.0 ports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Connect power cable to device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Make sure device appears on the screen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A66CC-363D-F34B-11EC-AE6C84794E3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Video and Power Connectors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7C749439-380A-44F2-3C6A-385AB8DDC1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56280" y="1426680"/>
            <a:ext cx="2770200" cy="36939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D92F0-3A9D-DFCD-BCBF-A7915BD34592}"/>
              </a:ext>
            </a:extLst>
          </p:cNvPr>
          <p:cNvSpPr txBox="1"/>
          <p:nvPr/>
        </p:nvSpPr>
        <p:spPr>
          <a:xfrm>
            <a:off x="548640" y="2743199"/>
            <a:ext cx="2194560" cy="599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Video connectors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(HDMI 1 &amp; 2)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56B343DA-D53F-17A3-7355-1EEA2E490F8B}"/>
              </a:ext>
            </a:extLst>
          </p:cNvPr>
          <p:cNvSpPr/>
          <p:nvPr/>
        </p:nvSpPr>
        <p:spPr>
          <a:xfrm flipV="1">
            <a:off x="2743199" y="2926079"/>
            <a:ext cx="1645921" cy="91441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179C450E-7B01-8C7E-2306-0083F5387917}"/>
              </a:ext>
            </a:extLst>
          </p:cNvPr>
          <p:cNvSpPr/>
          <p:nvPr/>
        </p:nvSpPr>
        <p:spPr>
          <a:xfrm>
            <a:off x="2743199" y="3200400"/>
            <a:ext cx="1645921" cy="91439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D75E6-5012-7DAC-CCE6-D247456A50CA}"/>
              </a:ext>
            </a:extLst>
          </p:cNvPr>
          <p:cNvSpPr txBox="1"/>
          <p:nvPr/>
        </p:nvSpPr>
        <p:spPr>
          <a:xfrm>
            <a:off x="6766560" y="2103120"/>
            <a:ext cx="2377439" cy="34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Power Connector</a:t>
            </a: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0DBAE842-5503-E774-1778-352BEFC51770}"/>
              </a:ext>
            </a:extLst>
          </p:cNvPr>
          <p:cNvSpPr/>
          <p:nvPr/>
        </p:nvSpPr>
        <p:spPr>
          <a:xfrm flipH="1">
            <a:off x="4572000" y="2286000"/>
            <a:ext cx="2194560" cy="18288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0B8C-65F5-E17A-AEAB-ECF9E17785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USB and Network Connections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A63CEED9-7DCE-D23D-BFAB-64C2F5BA2EA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3247" t="13880" r="10574" b="17671"/>
          <a:stretch>
            <a:fillRect/>
          </a:stretch>
        </p:blipFill>
        <p:spPr>
          <a:xfrm>
            <a:off x="2743199" y="1920239"/>
            <a:ext cx="4205880" cy="2834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49C24-1F2D-8CDA-E441-7007BC0D87BD}"/>
              </a:ext>
            </a:extLst>
          </p:cNvPr>
          <p:cNvSpPr txBox="1"/>
          <p:nvPr/>
        </p:nvSpPr>
        <p:spPr>
          <a:xfrm>
            <a:off x="7498080" y="2468880"/>
            <a:ext cx="1828800" cy="34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Ethernet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85CE93F1-C117-518E-A423-D951B67E08DB}"/>
              </a:ext>
            </a:extLst>
          </p:cNvPr>
          <p:cNvSpPr/>
          <p:nvPr/>
        </p:nvSpPr>
        <p:spPr>
          <a:xfrm flipH="1">
            <a:off x="6035040" y="2651760"/>
            <a:ext cx="1554479" cy="82296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E53E8-6E0B-75E6-330A-1C662AC82BA2}"/>
              </a:ext>
            </a:extLst>
          </p:cNvPr>
          <p:cNvSpPr txBox="1"/>
          <p:nvPr/>
        </p:nvSpPr>
        <p:spPr>
          <a:xfrm>
            <a:off x="457200" y="2032560"/>
            <a:ext cx="1828800" cy="34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USB 2.0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BC031E1B-66A2-1DBD-29FE-5E7B84DA0EE5}"/>
              </a:ext>
            </a:extLst>
          </p:cNvPr>
          <p:cNvSpPr/>
          <p:nvPr/>
        </p:nvSpPr>
        <p:spPr>
          <a:xfrm>
            <a:off x="1463039" y="2194560"/>
            <a:ext cx="2011681" cy="118872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C2CAF-85CA-CA6B-73EF-04F26A30724F}"/>
              </a:ext>
            </a:extLst>
          </p:cNvPr>
          <p:cNvSpPr txBox="1"/>
          <p:nvPr/>
        </p:nvSpPr>
        <p:spPr>
          <a:xfrm>
            <a:off x="457200" y="3383280"/>
            <a:ext cx="1097280" cy="34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USB 3.0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BBE90C2A-612D-4DB8-332E-3DC0B8890DE9}"/>
              </a:ext>
            </a:extLst>
          </p:cNvPr>
          <p:cNvSpPr/>
          <p:nvPr/>
        </p:nvSpPr>
        <p:spPr>
          <a:xfrm>
            <a:off x="1463039" y="3566160"/>
            <a:ext cx="3108961" cy="0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C8A15-2BBF-1714-7143-6CC789981F81}"/>
              </a:ext>
            </a:extLst>
          </p:cNvPr>
          <p:cNvSpPr txBox="1"/>
          <p:nvPr/>
        </p:nvSpPr>
        <p:spPr>
          <a:xfrm>
            <a:off x="365760" y="4195080"/>
            <a:ext cx="2103120" cy="1108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Keyboard and mouse should connect to USB 2.0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2B4E-41AA-1EFB-C017-5355AE4517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Recommended viewing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E9422-EE2C-4A6E-7AD6-6A5C74F6EF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/>
              <a:t>If you aren’t familiar with home networking, please watch this video on the website:</a:t>
            </a:r>
            <a:br>
              <a:rPr lang="en-US" sz="2800"/>
            </a:br>
            <a:r>
              <a:rPr lang="en-US" sz="2800">
                <a:hlinkClick r:id="rId3"/>
              </a:rPr>
              <a:t>https://www.timbabcock.net/home_networking.aspx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This video series will cover port forwarding that can be administered on networking equipment not provided by your ISP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1303E-02AD-E73E-34F3-4224DFD44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Installation of Ubuntu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D17E6-A7D9-D100-C2D8-285D0BAF3F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SD card will install operating system and additional programs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SSH (Secured Shell) will be installed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Web server (Apache2) will be installed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MySQL, PHP, and Nextcloud will be installed once the computer is booted.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646A-0AA2-1562-9006-F57352D443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 sz="3600"/>
              <a:t>When Ubuntu is installed on Raspberry PI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6151D-E163-F37F-0CE5-C3EB892BA3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8630640" cy="3288239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/>
              <a:t>Default root user is “ubuntu”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Default password is “ubuntu”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Default password will have to be changed once you log into the system for the first time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If Ubuntu is being installed onto a device other than the Raspberry Pi, the setup wizard is more detailed.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0657-21D5-E4C2-618B-808965ABA2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4000"/>
              <a:t>If video doesn’t appear on the screen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E134F-E861-AEDE-D508-7F9F70982D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800"/>
              <a:t>Use a 720p or 1080p television or monitor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4k or 8k requires additional settings that are provided on support blogs but haven’t worked yet.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800"/>
              <a:t>Use SSH from another computer to communicate with the device.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1C1D-40A6-BB8E-36E1-317DF244AB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Logging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DC494-D004-D98D-1ADC-385E30A3BB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Default user id is ubuntu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Default password is ubuntu.  System will ask you to change the password.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>
                <a:solidFill>
                  <a:srgbClr val="FF011B"/>
                </a:solidFill>
              </a:rPr>
              <a:t>(If you are installing Ubuntu from a device other than a Raspberry Pi, these settings are asked for during the installation that are added by the installer)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Logging into the computer (Raspberry Pi) from SSH with the default user id and password will require you to change the default password.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27A9-A098-7D2C-E26A-7BE5C62AC7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When logged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562E-86E5-CFCF-6ED5-63843183D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Pay attention to the prompt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Additional users will be added through the Nextcloud app.  It isn’t necessary to add users through Linux at this time.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Make a note of the IP address (inet) and netmask by typing in:</a:t>
            </a:r>
            <a:br>
              <a:rPr lang="en-US"/>
            </a:br>
            <a:r>
              <a:rPr lang="en-US"/>
              <a:t>ip addr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you are prompted to install app to use the ip command, type in sudo apt install (name of app) and press enter (accept installation by pressing Y and press enter).  Once installed, type in ip addr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eth0 is the settings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F3F8-7990-FC13-716D-408760C79A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Updating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6785F-86A2-6E8B-59EF-BD1D6E9BEF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apt update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nothing installs (but upgrade options exist) then type in the following:</a:t>
            </a:r>
            <a:br>
              <a:rPr lang="en-US"/>
            </a:br>
            <a:r>
              <a:rPr lang="en-US"/>
              <a:t>sudo apt upgrade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BE41-B827-6F3A-51C7-BC2971EBD9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Edit network settings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DBE73-FED4-05BC-A489-5546747F87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 </a:t>
            </a:r>
            <a:br>
              <a:rPr lang="en-US"/>
            </a:br>
            <a:r>
              <a:rPr lang="en-US"/>
              <a:t>cd /etc/netplan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Look for file containing .yaml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Create a copy by typing in the following:</a:t>
            </a:r>
            <a:br>
              <a:rPr lang="en-US"/>
            </a:br>
            <a:r>
              <a:rPr lang="en-US"/>
              <a:t>sudo mv (name of file).yaml to (name of file).back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nano (name of file). yaml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4999-35B8-CF03-B8F1-1E19832640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.yaml 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1AB53-6210-E526-3F8F-FA6DAA1AA6EA}"/>
              </a:ext>
            </a:extLst>
          </p:cNvPr>
          <p:cNvSpPr txBox="1"/>
          <p:nvPr/>
        </p:nvSpPr>
        <p:spPr>
          <a:xfrm>
            <a:off x="3599640" y="1934639"/>
            <a:ext cx="287964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64C5F-686E-5058-9714-40C5578F15D6}"/>
              </a:ext>
            </a:extLst>
          </p:cNvPr>
          <p:cNvSpPr txBox="1"/>
          <p:nvPr/>
        </p:nvSpPr>
        <p:spPr>
          <a:xfrm>
            <a:off x="2876040" y="1715760"/>
            <a:ext cx="4439520" cy="28508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network: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ethernets: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eth0: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   addresses: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   - (ip address)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   gateway4: (ip address of router)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   nameservers: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   addresses:  [(ip address of router)]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     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  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5646-BFCA-B858-A126-07EF668F2F7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Save 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18FC8-2222-D018-494B-C34C86F5B4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Press control x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Press y to save and press enter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Once you are out of nano, type in the following:</a:t>
            </a:r>
            <a:br>
              <a:rPr lang="en-US"/>
            </a:br>
            <a:r>
              <a:rPr lang="en-US"/>
              <a:t>sudo netplan apply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Correct any errors (if noted)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the prompt returns, network settings were updated and applied to the computer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BB8B-65FC-40B4-C74E-057ABF4CB3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Updating Ubuntu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6D96A-BDBE-60C3-9518-553DE50D31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apt update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You may have to use:</a:t>
            </a:r>
            <a:br>
              <a:rPr lang="en-US"/>
            </a:br>
            <a:r>
              <a:rPr lang="en-US"/>
              <a:t>sudo apt upgrade</a:t>
            </a:r>
            <a:br>
              <a:rPr lang="en-US"/>
            </a:br>
            <a:r>
              <a:rPr lang="en-US"/>
              <a:t>to update features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Select y and press enter for updates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In some cases, you may have to restart the computer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64C3-6A03-F20B-9C5E-DB0FCF9F3E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1000" y="1705320"/>
            <a:ext cx="9071640" cy="946440"/>
          </a:xfrm>
        </p:spPr>
        <p:txBody>
          <a:bodyPr/>
          <a:lstStyle/>
          <a:p>
            <a:pPr lvl="0"/>
            <a:r>
              <a:rPr lang="en-US"/>
              <a:t>Hardware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30D6-5AC1-83E9-0C71-1CE8B1431A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Using SSH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D1348-7ED2-F515-36D4-D3D4399040B0}"/>
              </a:ext>
            </a:extLst>
          </p:cNvPr>
          <p:cNvSpPr txBox="1"/>
          <p:nvPr/>
        </p:nvSpPr>
        <p:spPr>
          <a:xfrm>
            <a:off x="567720" y="1463039"/>
            <a:ext cx="8667720" cy="4554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Known as Secured Shell (a replacement for tty)</a:t>
            </a:r>
            <a:b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endParaRPr lang="en-US" sz="22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Provides an encrypted remote connection to the computer for administrative purposes.</a:t>
            </a:r>
            <a:b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endParaRPr lang="en-US" sz="22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Can be on any Linux, Windows, or Mac computer</a:t>
            </a:r>
            <a:b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endParaRPr lang="en-US" sz="22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If your device is connected to a 4k or 8k television and you can’t see anything on the screen, this option will give you access to it.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22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Provides an encrypted remote connection to the computer for administrative purposes.</a:t>
            </a:r>
            <a:br>
              <a:rPr lang="en-US" sz="22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endParaRPr lang="en-US" sz="22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1835-5143-E645-78A3-743F731FC1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SSH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1C3F7-F5F3-AC10-5E7D-08A49D0AA6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Server is automatically installed in Ubuntu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Putty can be used to access the computer via SSH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SSH client can be installed in Windows 10 or 11 when using the Linux Subsystem option.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WinSCP (Windows), Termius (Windows, Android, Apple)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Some are free, some are subscriber based.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353F1-2675-248C-1CDA-5731D98A409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Access through SSH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67ACD-A4A5-8354-2DEC-3E3DAC163F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endParaRPr lang="en-US"/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ssh </a:t>
            </a:r>
            <a:r>
              <a:rPr lang="en-US">
                <a:hlinkClick r:id="rId3"/>
              </a:rPr>
              <a:t>ubuntu@ip</a:t>
            </a:r>
            <a:r>
              <a:rPr lang="en-US"/>
              <a:t> address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Select yes to add encryption key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Enter in password and press enter.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A49D-30F5-7F85-176C-E64907AE7F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Add Time Zone to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16E8F-7CB0-2107-EB67-5A776FCD0F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timedatectl list-timezones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View the list for time zones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timedatectl set-timezone (your_time_zone)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12B6-70BF-6E36-681D-A58DC65EF5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What is PHP?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C4EB3-00A9-F806-C402-37653A3398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PHP (hypertext preprocessor) is the scripting language used for the Nextcloud web app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Used to build and program many websites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Work with MySQL(?)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As of Nextcloud version 22, PHP 8.0 is used</a:t>
            </a:r>
            <a:br>
              <a:rPr lang="en-US"/>
            </a:br>
            <a:r>
              <a:rPr lang="en-US"/>
              <a:t>(PHP 8.1 is available but will not work with Nextcloud)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BAB4-AC66-1B00-BE15-E992A5EF08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To install PHP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C1FFE-06F3-CE0B-8316-2825672BCF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apt install php8.0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you are using other applications that aren’t compatible with php 8.0 (such as mysqladmin) php7.4 can be installed as well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Php 8.0 is designed to work with the security features that are used with MySQL version 8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D97E6-2888-E405-4E65-F7D75DF4C1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Verify PHP is 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5E711-E4B3-42C3-2254-E11D82822C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php -v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A15C-6D5B-A879-DEF7-E1FE950089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To install MySQL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5D37-CA5F-4C79-E6BF-6A2A355896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apt install mysql-server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Version 8.0 should install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mysql_secure_installation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Pick an option for password security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Select password for root user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Root user for MySQL is a separate user from the Ubuntu root user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4A1F-8189-E056-5109-CB60C21AF65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Install ufw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66A75-1D39-9DD8-71E9-77266C926D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Ufw – Universal Firewall is used for security purposes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The firewall controlls incoming traffic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Once installed only ports needed for services on the server will be enabled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Install using the following:</a:t>
            </a:r>
            <a:br>
              <a:rPr lang="en-US"/>
            </a:br>
            <a:r>
              <a:rPr lang="en-US"/>
              <a:t>$sudo apt install ufw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Once installed, enter the following:</a:t>
            </a:r>
            <a:br>
              <a:rPr lang="en-US"/>
            </a:br>
            <a:r>
              <a:rPr lang="en-US"/>
              <a:t>$sudo ufw enable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4D7F-3F91-D905-43C6-0C4233E9AC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Install ufw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8297A-E449-712D-FF4D-5FA565CE3B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endParaRPr lang="en-US"/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Ports to enable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E78754-DF68-5892-07B5-E30DCF8ADDA0}"/>
              </a:ext>
            </a:extLst>
          </p:cNvPr>
          <p:cNvGraphicFramePr>
            <a:graphicFrameLocks noGrp="1"/>
          </p:cNvGraphicFramePr>
          <p:nvPr/>
        </p:nvGraphicFramePr>
        <p:xfrm>
          <a:off x="2417040" y="2398319"/>
          <a:ext cx="5075280" cy="2879280"/>
        </p:xfrm>
        <a:graphic>
          <a:graphicData uri="http://schemas.openxmlformats.org/drawingml/2006/table">
            <a:tbl>
              <a:tblPr firstRow="1" bandRow="1">
                <a:tableStyleId>{CBB7A03B-79F0-4DB6-A181-AA6E606F3242}</a:tableStyleId>
              </a:tblPr>
              <a:tblGrid>
                <a:gridCol w="2537640">
                  <a:extLst>
                    <a:ext uri="{9D8B030D-6E8A-4147-A177-3AD203B41FA5}">
                      <a16:colId xmlns:a16="http://schemas.microsoft.com/office/drawing/2014/main" val="408608114"/>
                    </a:ext>
                  </a:extLst>
                </a:gridCol>
                <a:gridCol w="2538000">
                  <a:extLst>
                    <a:ext uri="{9D8B030D-6E8A-4147-A177-3AD203B41FA5}">
                      <a16:colId xmlns:a16="http://schemas.microsoft.com/office/drawing/2014/main" val="3182800706"/>
                    </a:ext>
                  </a:extLst>
                </a:gridCol>
              </a:tblGrid>
              <a:tr h="719640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051353"/>
                  </a:ext>
                </a:extLst>
              </a:tr>
              <a:tr h="719640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SSH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371607"/>
                  </a:ext>
                </a:extLst>
              </a:tr>
              <a:tr h="719640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HTTP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483494"/>
                  </a:ext>
                </a:extLst>
              </a:tr>
              <a:tr h="720719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HTTPS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2000" b="0" i="0" u="none" strike="noStrike" kern="1200" cap="none">
                          <a:ln>
                            <a:noFill/>
                          </a:ln>
                          <a:latin typeface="Carlito" pitchFamily="18"/>
                          <a:ea typeface="DejaVu Sans" pitchFamily="2"/>
                          <a:cs typeface="DejaVu Sans" pitchFamily="2"/>
                        </a:rPr>
                        <a:t>443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3449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3688-7880-59DB-F60D-3BCCFA69DF9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Required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9E19F-C94B-D49A-AAA5-BAF47D13FE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sz="2000"/>
              <a:t>Raspberry Pi 4 B with 8 gb of Ram</a:t>
            </a:r>
            <a:br>
              <a:rPr lang="en-US" sz="2000"/>
            </a:br>
            <a:r>
              <a:rPr lang="en-US" sz="2000"/>
              <a:t>(4gb version can be used if you have another device to run the database server)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USB 3.0 hard drive that isn’t solid state to accommodate storage (2TB is recommended)</a:t>
            </a:r>
            <a:br>
              <a:rPr lang="en-US" sz="2000"/>
            </a:br>
            <a:r>
              <a:rPr lang="en-US" sz="2000">
                <a:solidFill>
                  <a:srgbClr val="FF011B"/>
                </a:solidFill>
              </a:rPr>
              <a:t>(solid state hard drives aren’t recommended to run a cloud or database server)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000"/>
              <a:t>128-256gb Micro SD card</a:t>
            </a:r>
            <a:br>
              <a:rPr lang="en-US" sz="2000"/>
            </a:br>
            <a:r>
              <a:rPr lang="en-US" sz="2000"/>
              <a:t>(SanDisk is recommended)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F2EB-ED0D-981C-0587-CC6B4CEA4E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Activate ufw 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C1EEF-7EDD-FE9F-A561-8E5C45B163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Enter the following:</a:t>
            </a:r>
            <a:br>
              <a:rPr lang="en-US"/>
            </a:br>
            <a:r>
              <a:rPr lang="en-US"/>
              <a:t>$sudo ufw allow (port number)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Port numbers 22, 80, and 443 should be added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F4A96-E42D-97EA-4579-640A7DB5C3B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Check web server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67AD3-B8B5-C3C4-2764-06CE04D685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From a web browser, type in the following:</a:t>
            </a:r>
            <a:br>
              <a:rPr lang="en-US"/>
            </a:br>
            <a:r>
              <a:rPr lang="en-US"/>
              <a:t>http://localhost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FC0746A0-42E9-754A-2B00-F59C92E9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2439" y="2194560"/>
            <a:ext cx="6980040" cy="313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C001-A1E0-C0CE-AE26-874CD8A644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1000" y="2194560"/>
            <a:ext cx="9071640" cy="946440"/>
          </a:xfrm>
        </p:spPr>
        <p:txBody>
          <a:bodyPr/>
          <a:lstStyle/>
          <a:p>
            <a:pPr lvl="0"/>
            <a:r>
              <a:rPr lang="en-US"/>
              <a:t>File locations and folders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9C31-85BD-7068-BBF3-15836F7557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Web folder files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D942E-03DD-E8EE-66EC-38ED8F5C88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Reside in folder: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/var/www/html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Configuration files reside in:</a:t>
            </a:r>
            <a:br>
              <a:rPr lang="en-US"/>
            </a:br>
            <a:r>
              <a:rPr lang="en-US"/>
              <a:t>/</a:t>
            </a:r>
            <a:r>
              <a:rPr lang="en-US" i="1"/>
              <a:t>etc</a:t>
            </a:r>
            <a:r>
              <a:rPr lang="en-US"/>
              <a:t>/apache2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93FC-F40E-3B12-872E-0764E9E24C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MySQL file reside in: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F4AE8-842C-A602-4CFC-A6EC1FE4C8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br>
              <a:rPr lang="en-US"/>
            </a:br>
            <a:r>
              <a:rPr lang="en-US"/>
              <a:t>/var/lib/mysql (linux)</a:t>
            </a:r>
          </a:p>
          <a:p>
            <a:pPr lvl="0"/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3CC5-0B5F-7617-2A8E-B1A893B209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Testing MySQL Server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14600-196C-FED8-18EE-ADB83A09DE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mysql -u root -p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Enter the root password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MySQL information should appear on the screen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Log off by typing in:</a:t>
            </a:r>
            <a:br>
              <a:rPr lang="en-US"/>
            </a:br>
            <a:r>
              <a:rPr lang="en-US"/>
              <a:t>exit</a:t>
            </a:r>
          </a:p>
          <a:p>
            <a:pPr lvl="0">
              <a:buSzPct val="45000"/>
              <a:buFont typeface="StarSymbol"/>
              <a:buChar char="●"/>
            </a:pPr>
            <a:endParaRPr lang="en-US"/>
          </a:p>
          <a:p>
            <a:pPr lvl="0">
              <a:buSzPct val="45000"/>
              <a:buFont typeface="StarSymbol"/>
              <a:buChar char="●"/>
            </a:pPr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78C2A-4BD5-85DF-6F97-48DAB752B2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Setup external hard drive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91486-585C-77EF-950F-2311770F41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Locate hard drive by typing in the following:</a:t>
            </a:r>
            <a:br>
              <a:rPr lang="en-US"/>
            </a:br>
            <a:r>
              <a:rPr lang="en-US"/>
              <a:t>sudo fdisk -l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hard drive is identified as NTFS, hard drive must be formatted to ext4 using:</a:t>
            </a:r>
            <a:br>
              <a:rPr lang="en-US"/>
            </a:br>
            <a:r>
              <a:rPr lang="en-US"/>
              <a:t>sudo mkfs.ext4 (hard drive location)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Depending the size of hard drive, this may take some time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8203-7067-019A-6E15-9EA23798038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Mount hard drive to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6D108-E315-3DF4-505A-52FEEF66C7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lsblk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This will display the device information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mkdir /media/external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This will create the mount point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B247-63D7-2566-0AA3-23ED68AEC2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Mount hard drive to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D16A3-3A87-21DC-8B8C-8B1BAFB78A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blkid /dev/sdXX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Note the UUID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Edit the file:</a:t>
            </a:r>
            <a:br>
              <a:rPr lang="en-US"/>
            </a:br>
            <a:r>
              <a:rPr lang="en-US"/>
              <a:t>sudo nano /etc/fstab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After it is edited, type in:</a:t>
            </a:r>
            <a:br>
              <a:rPr lang="en-US"/>
            </a:br>
            <a:r>
              <a:rPr lang="en-US"/>
              <a:t>sudo mount -a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there are no errors, device will be mounted and stay that way when device is rebooted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B693-7551-2B93-5B6E-25B863CF2F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/>
              <a:t>Copy database table to external hard drive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FE6D4-0CB9-0AFA-B035-407872B212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Log into MySQL by typing in the following:</a:t>
            </a:r>
            <a:br>
              <a:rPr lang="en-US"/>
            </a:br>
            <a:r>
              <a:rPr lang="en-US"/>
              <a:t>mysql -u root -p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Enter the root password for mysql server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SELECT @@datadir;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MySQL will display the folder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E63C8335-1462-B650-A179-1833CB1933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5680" y="1443960"/>
            <a:ext cx="4147200" cy="3505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C092C3-4699-16DD-161D-EF201E6F27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SD Card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5A62B-3884-440F-C8EF-BA953116AB66}"/>
              </a:ext>
            </a:extLst>
          </p:cNvPr>
          <p:cNvSpPr txBox="1"/>
          <p:nvPr/>
        </p:nvSpPr>
        <p:spPr>
          <a:xfrm>
            <a:off x="5957640" y="1672560"/>
            <a:ext cx="2879640" cy="3144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Class 10 A1 card is recommended for fast reading and writing access.</a:t>
            </a: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San Disk Extreme cards aren’t necessary for this application.</a:t>
            </a: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b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</a:br>
            <a:r>
              <a:rPr lang="en-US" sz="2000" b="0" i="0" u="none" strike="noStrike" kern="1200" cap="none">
                <a:ln>
                  <a:noFill/>
                </a:ln>
                <a:latin typeface="Carlito" pitchFamily="18"/>
                <a:ea typeface="DejaVu Sans" pitchFamily="2"/>
                <a:cs typeface="DejaVu Sans" pitchFamily="2"/>
              </a:rPr>
              <a:t>SD cards greater then 512 GB will reduce computer performance.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892839F-B814-2D3D-77D5-8D151C9BC3F6}"/>
              </a:ext>
            </a:extLst>
          </p:cNvPr>
          <p:cNvSpPr/>
          <p:nvPr/>
        </p:nvSpPr>
        <p:spPr>
          <a:xfrm>
            <a:off x="2962439" y="3322439"/>
            <a:ext cx="676440" cy="443879"/>
          </a:xfrm>
          <a:custGeom>
            <a:avLst>
              <a:gd name="f0" fmla="val 357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91440">
            <a:solidFill>
              <a:srgbClr val="FF0000"/>
            </a:solidFill>
            <a:prstDash val="solid"/>
          </a:ln>
        </p:spPr>
        <p:txBody>
          <a:bodyPr wrap="none" lIns="135720" tIns="90720" rIns="135720" bIns="907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>
              <a:ln>
                <a:noFill/>
              </a:ln>
              <a:latin typeface="Carlito" pitchFamily="18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E571-26B5-703B-B0E4-D80D00CF38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/>
              <a:t>Copy database table to external hard drive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C8BEA-B788-F339-0552-3539FCD16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systemctl stop mysql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Create folder by typing in:</a:t>
            </a:r>
            <a:br>
              <a:rPr lang="en-US"/>
            </a:br>
            <a:r>
              <a:rPr lang="en-US"/>
              <a:t>sudo mkdir /</a:t>
            </a:r>
            <a:r>
              <a:rPr lang="en-US" i="1"/>
              <a:t>media/external/datatables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i="1"/>
              <a:t>Type in the following:</a:t>
            </a:r>
            <a:br>
              <a:rPr lang="en-US" i="1"/>
            </a:br>
            <a:r>
              <a:rPr lang="en-US" i="1"/>
              <a:t>sudo rsync -av /var/lib/mysql /media/external/datatables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DE649-B4EA-7662-7598-C2FBC7C6E5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139680"/>
            <a:ext cx="9071640" cy="1119240"/>
          </a:xfrm>
        </p:spPr>
        <p:txBody>
          <a:bodyPr/>
          <a:lstStyle/>
          <a:p>
            <a:pPr lvl="0"/>
            <a:r>
              <a:rPr lang="en-US"/>
              <a:t>Copy database table to external hard drive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0A1D0-1B35-D830-72CD-B4434D374D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Type in the following:</a:t>
            </a:r>
            <a:br>
              <a:rPr lang="en-US"/>
            </a:br>
            <a:r>
              <a:rPr lang="en-US"/>
              <a:t>sudo mv /var/lib/mysql /var/lib/mysql.bak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Edit:</a:t>
            </a:r>
            <a:br>
              <a:rPr lang="en-US"/>
            </a:br>
            <a:r>
              <a:rPr lang="en-US"/>
              <a:t>sudo nano /etc/mysql/mysql.conf.d/mysqld.cnf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Change the datadir line to:</a:t>
            </a:r>
            <a:br>
              <a:rPr lang="en-US"/>
            </a:br>
            <a:r>
              <a:rPr lang="en-US"/>
              <a:t>datadir=/media/external/datatables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Restart MySQL server:</a:t>
            </a:r>
            <a:br>
              <a:rPr lang="en-US"/>
            </a:br>
            <a:r>
              <a:rPr lang="en-US"/>
              <a:t>sudo systemctl start mysql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If there are no error messages displayed, MySQL server is running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2501-4809-E601-4AF8-EECDB467DF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Backup SD card to external hard drive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79810-A399-3A68-CE99-676B883898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560" y="1923839"/>
            <a:ext cx="9071640" cy="3288239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Create the following folder:</a:t>
            </a:r>
            <a:br>
              <a:rPr lang="en-US"/>
            </a:br>
            <a:r>
              <a:rPr lang="en-US"/>
              <a:t>sudo mkdir /</a:t>
            </a:r>
            <a:r>
              <a:rPr lang="en-US" i="1"/>
              <a:t>media/external/sdimage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i="1"/>
              <a:t>Type in the following:</a:t>
            </a:r>
            <a:br>
              <a:rPr lang="en-US" i="1"/>
            </a:br>
            <a:r>
              <a:rPr lang="en-US" i="1"/>
              <a:t>sudo dd bs=4M if=/dev/mmcblk0p2 of=/media/exerternal/sdimage/raspbian.img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i="1"/>
              <a:t>“/dev/mmcblk0p2” is the device location of the SD card</a:t>
            </a:r>
            <a:br>
              <a:rPr lang="en-US" i="1"/>
            </a:br>
            <a:r>
              <a:rPr lang="en-US" i="1"/>
              <a:t>(identified by /)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0C96-8115-E36E-6A51-81323C899E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BABEC-7DE1-809D-8DAB-336BCD474F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Use the email form on the website if you have any questions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550E-A09E-82DE-34B0-C2D62FE3FE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Additional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613F5-AC8C-9BF1-5AB7-FF65ADA3EC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Network Router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Enclosure for Raspberry Pi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Power supply for Raspberry Pi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Ethernet cable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Micro HDMI cable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HDMI television (1080 or 720 is recommended)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USB keyboard (wired or wireless)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3422</Words>
  <Application>Microsoft Office PowerPoint</Application>
  <PresentationFormat>Widescreen</PresentationFormat>
  <Paragraphs>425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Carlito</vt:lpstr>
      <vt:lpstr>StarSymbol</vt:lpstr>
      <vt:lpstr>Default</vt:lpstr>
      <vt:lpstr>Nextcloud Part 1</vt:lpstr>
      <vt:lpstr>Using this video series</vt:lpstr>
      <vt:lpstr>Why your own cloud server?</vt:lpstr>
      <vt:lpstr>What is covered in the series</vt:lpstr>
      <vt:lpstr>Recommended viewing</vt:lpstr>
      <vt:lpstr>Hardware</vt:lpstr>
      <vt:lpstr>Required Hardware</vt:lpstr>
      <vt:lpstr>SD Card</vt:lpstr>
      <vt:lpstr>Additional Hardware</vt:lpstr>
      <vt:lpstr>You may need</vt:lpstr>
      <vt:lpstr>USB 3.0 Card Reader</vt:lpstr>
      <vt:lpstr>USB 3.0 Hub</vt:lpstr>
      <vt:lpstr>Servers</vt:lpstr>
      <vt:lpstr>What happens on cloud servers</vt:lpstr>
      <vt:lpstr>Cloud services can take more than one server to operate</vt:lpstr>
      <vt:lpstr>Server hardware</vt:lpstr>
      <vt:lpstr>Servers used in this project can be the following:</vt:lpstr>
      <vt:lpstr>Servers used in this presentation can be:</vt:lpstr>
      <vt:lpstr>Basic Network Setup</vt:lpstr>
      <vt:lpstr>Advanced Network Setup</vt:lpstr>
      <vt:lpstr>Preferred Network Setup</vt:lpstr>
      <vt:lpstr>Nextcloud Application</vt:lpstr>
      <vt:lpstr>History of Nextcloud</vt:lpstr>
      <vt:lpstr>History of Nextcloud</vt:lpstr>
      <vt:lpstr>Nextcloud Information</vt:lpstr>
      <vt:lpstr>Nextcloud information</vt:lpstr>
      <vt:lpstr>Raspberry Pi Hardware</vt:lpstr>
      <vt:lpstr>History of Raspberry Pi</vt:lpstr>
      <vt:lpstr>Usage of Raspberry Pi</vt:lpstr>
      <vt:lpstr>Raspberry Pi Information</vt:lpstr>
      <vt:lpstr>Cloud Applications</vt:lpstr>
      <vt:lpstr>MySQL Server History</vt:lpstr>
      <vt:lpstr>MySQL information</vt:lpstr>
      <vt:lpstr>Ubuntu History</vt:lpstr>
      <vt:lpstr>Ubuntu Information</vt:lpstr>
      <vt:lpstr>Ubuntu Information</vt:lpstr>
      <vt:lpstr>Raspberry Pi Setup</vt:lpstr>
      <vt:lpstr>Setup Raspberry Pi Image File</vt:lpstr>
      <vt:lpstr>Setup Raspberry Pi Image</vt:lpstr>
      <vt:lpstr>Setup Raspberry Pi Image</vt:lpstr>
      <vt:lpstr>Install Raspberry Pi to case</vt:lpstr>
      <vt:lpstr>Install Fan to Raspberry Pi</vt:lpstr>
      <vt:lpstr>GPIO diagram</vt:lpstr>
      <vt:lpstr>Fan connection (5 volt fan)</vt:lpstr>
      <vt:lpstr>Heatsink installation (in red box)</vt:lpstr>
      <vt:lpstr>SD Card Installation</vt:lpstr>
      <vt:lpstr>Connecting Raspberry Pi to Hardware</vt:lpstr>
      <vt:lpstr>Video and Power Connectors</vt:lpstr>
      <vt:lpstr>USB and Network Connections</vt:lpstr>
      <vt:lpstr>Installation of Ubuntu</vt:lpstr>
      <vt:lpstr>When Ubuntu is installed on Raspberry PI </vt:lpstr>
      <vt:lpstr>If video doesn’t appear on the screen</vt:lpstr>
      <vt:lpstr>Logging in</vt:lpstr>
      <vt:lpstr>When logged in</vt:lpstr>
      <vt:lpstr>Updating</vt:lpstr>
      <vt:lpstr>Edit network settings</vt:lpstr>
      <vt:lpstr>.yaml file</vt:lpstr>
      <vt:lpstr>Save file</vt:lpstr>
      <vt:lpstr>Updating Ubuntu</vt:lpstr>
      <vt:lpstr>Using SSH</vt:lpstr>
      <vt:lpstr>SSH Installation</vt:lpstr>
      <vt:lpstr>Access through SSH</vt:lpstr>
      <vt:lpstr>Add Time Zone to Raspberry Pi</vt:lpstr>
      <vt:lpstr>What is PHP?</vt:lpstr>
      <vt:lpstr>To install PHP</vt:lpstr>
      <vt:lpstr>Verify PHP is working</vt:lpstr>
      <vt:lpstr>To install MySQL</vt:lpstr>
      <vt:lpstr>Install ufw</vt:lpstr>
      <vt:lpstr>Install ufw</vt:lpstr>
      <vt:lpstr>Activate ufw ports</vt:lpstr>
      <vt:lpstr>Check web server</vt:lpstr>
      <vt:lpstr>File locations and folders</vt:lpstr>
      <vt:lpstr>Web folder files</vt:lpstr>
      <vt:lpstr>MySQL file reside in:</vt:lpstr>
      <vt:lpstr>Testing MySQL Server</vt:lpstr>
      <vt:lpstr>Setup external hard drive</vt:lpstr>
      <vt:lpstr>Mount hard drive to Raspberry Pi</vt:lpstr>
      <vt:lpstr>Mount hard drive to Raspberry Pi</vt:lpstr>
      <vt:lpstr>Copy database table to external hard drive</vt:lpstr>
      <vt:lpstr>Copy database table to external hard drive</vt:lpstr>
      <vt:lpstr>Copy database table to external hard drive</vt:lpstr>
      <vt:lpstr>Backup SD card to external hard drive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Nextcloud Part 1</dc:title>
  <cp:lastModifiedBy>Tim Babcock</cp:lastModifiedBy>
  <cp:revision>250</cp:revision>
  <dcterms:modified xsi:type="dcterms:W3CDTF">2023-04-11T12:54:35Z</dcterms:modified>
</cp:coreProperties>
</file>